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4"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72" d="100"/>
          <a:sy n="72" d="100"/>
        </p:scale>
        <p:origin x="64"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1785347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D85419-91F9-4B27-8296-B837207D5110}" type="datetimeFigureOut">
              <a:rPr lang="en-AU" smtClean="0"/>
              <a:t>1/08/2019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108912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897968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65440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166930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3919674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291059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2421225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101366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51164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92027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D85419-91F9-4B27-8296-B837207D5110}" type="datetimeFigureOut">
              <a:rPr lang="en-AU" smtClean="0"/>
              <a:t>1/08/2019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39171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D85419-91F9-4B27-8296-B837207D5110}" type="datetimeFigureOut">
              <a:rPr lang="en-AU" smtClean="0"/>
              <a:t>1/08/2019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1495025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3"/>
          <p:cNvSpPr>
            <a:spLocks noGrp="1"/>
          </p:cNvSpPr>
          <p:nvPr>
            <p:ph type="ftr" sz="quarter" idx="11"/>
          </p:nvPr>
        </p:nvSpPr>
        <p:spPr/>
        <p:txBody>
          <a:bodyPr/>
          <a:lstStyle/>
          <a:p>
            <a:endParaRPr lang="en-AU"/>
          </a:p>
        </p:txBody>
      </p:sp>
      <p:sp>
        <p:nvSpPr>
          <p:cNvPr id="6" name="Slide Number Placeholder 4"/>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408043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2"/>
          <p:cNvSpPr>
            <a:spLocks noGrp="1"/>
          </p:cNvSpPr>
          <p:nvPr>
            <p:ph type="ftr" sz="quarter" idx="11"/>
          </p:nvPr>
        </p:nvSpPr>
        <p:spPr/>
        <p:txBody>
          <a:bodyPr/>
          <a:lstStyle/>
          <a:p>
            <a:endParaRPr lang="en-AU"/>
          </a:p>
        </p:txBody>
      </p:sp>
      <p:sp>
        <p:nvSpPr>
          <p:cNvPr id="6" name="Slide Number Placeholder 3"/>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286944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BD85419-91F9-4B27-8296-B837207D5110}" type="datetimeFigureOut">
              <a:rPr lang="en-AU" smtClean="0"/>
              <a:t>1/08/2019</a:t>
            </a:fld>
            <a:endParaRPr lang="en-AU"/>
          </a:p>
        </p:txBody>
      </p:sp>
      <p:sp>
        <p:nvSpPr>
          <p:cNvPr id="5" name="Footer Placeholder 5"/>
          <p:cNvSpPr>
            <a:spLocks noGrp="1"/>
          </p:cNvSpPr>
          <p:nvPr>
            <p:ph type="ftr" sz="quarter" idx="11"/>
          </p:nvPr>
        </p:nvSpPr>
        <p:spPr/>
        <p:txBody>
          <a:bodyPr/>
          <a:lstStyle/>
          <a:p>
            <a:endParaRPr lang="en-AU"/>
          </a:p>
        </p:txBody>
      </p:sp>
      <p:sp>
        <p:nvSpPr>
          <p:cNvPr id="6" name="Slide Number Placeholder 6"/>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36567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D85419-91F9-4B27-8296-B837207D5110}" type="datetimeFigureOut">
              <a:rPr lang="en-AU" smtClean="0"/>
              <a:t>1/08/2019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DA1D391-FFDC-4530-9E49-80EF0A3BFE5B}" type="slidenum">
              <a:rPr lang="en-AU" smtClean="0"/>
              <a:t>‹#›</a:t>
            </a:fld>
            <a:endParaRPr lang="en-AU"/>
          </a:p>
        </p:txBody>
      </p:sp>
    </p:spTree>
    <p:extLst>
      <p:ext uri="{BB962C8B-B14F-4D97-AF65-F5344CB8AC3E}">
        <p14:creationId xmlns:p14="http://schemas.microsoft.com/office/powerpoint/2010/main" val="2970670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BD85419-91F9-4B27-8296-B837207D5110}" type="datetimeFigureOut">
              <a:rPr lang="en-AU" smtClean="0"/>
              <a:t>1/08/2019</a:t>
            </a:fld>
            <a:endParaRPr lang="en-A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A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DA1D391-FFDC-4530-9E49-80EF0A3BFE5B}" type="slidenum">
              <a:rPr lang="en-AU" smtClean="0"/>
              <a:t>‹#›</a:t>
            </a:fld>
            <a:endParaRPr lang="en-AU"/>
          </a:p>
        </p:txBody>
      </p:sp>
    </p:spTree>
    <p:extLst>
      <p:ext uri="{BB962C8B-B14F-4D97-AF65-F5344CB8AC3E}">
        <p14:creationId xmlns:p14="http://schemas.microsoft.com/office/powerpoint/2010/main" val="55591518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Faith Based </a:t>
            </a:r>
            <a:r>
              <a:rPr lang="en-AU" dirty="0" smtClean="0"/>
              <a:t>Charities </a:t>
            </a:r>
            <a:r>
              <a:rPr lang="en-AU" i="1" dirty="0" smtClean="0"/>
              <a:t>qua</a:t>
            </a:r>
            <a:r>
              <a:rPr lang="en-AU" dirty="0" smtClean="0"/>
              <a:t> Religious Charities</a:t>
            </a:r>
            <a:endParaRPr lang="en-AU" dirty="0"/>
          </a:p>
        </p:txBody>
      </p:sp>
      <p:sp>
        <p:nvSpPr>
          <p:cNvPr id="3" name="Subtitle 2"/>
          <p:cNvSpPr>
            <a:spLocks noGrp="1"/>
          </p:cNvSpPr>
          <p:nvPr>
            <p:ph type="subTitle" idx="1"/>
          </p:nvPr>
        </p:nvSpPr>
        <p:spPr/>
        <p:txBody>
          <a:bodyPr/>
          <a:lstStyle/>
          <a:p>
            <a:r>
              <a:rPr lang="en-AU" dirty="0" smtClean="0"/>
              <a:t>Mark Fowler</a:t>
            </a:r>
          </a:p>
          <a:p>
            <a:r>
              <a:rPr lang="en-AU" dirty="0" smtClean="0"/>
              <a:t>CLAANZ </a:t>
            </a:r>
            <a:r>
              <a:rPr lang="en-AU" dirty="0" smtClean="0"/>
              <a:t>Annual Conference 2019</a:t>
            </a:r>
            <a:endParaRPr lang="en-AU" dirty="0"/>
          </a:p>
        </p:txBody>
      </p:sp>
    </p:spTree>
    <p:extLst>
      <p:ext uri="{BB962C8B-B14F-4D97-AF65-F5344CB8AC3E}">
        <p14:creationId xmlns:p14="http://schemas.microsoft.com/office/powerpoint/2010/main" val="4054888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ICCPR Jurisprudence</a:t>
            </a:r>
            <a:endParaRPr lang="en-AU" dirty="0"/>
          </a:p>
        </p:txBody>
      </p:sp>
      <p:sp>
        <p:nvSpPr>
          <p:cNvPr id="3" name="Content Placeholder 2"/>
          <p:cNvSpPr>
            <a:spLocks noGrp="1"/>
          </p:cNvSpPr>
          <p:nvPr>
            <p:ph idx="1"/>
          </p:nvPr>
        </p:nvSpPr>
        <p:spPr/>
        <p:txBody>
          <a:bodyPr>
            <a:normAutofit fontScale="92500" lnSpcReduction="20000"/>
          </a:bodyPr>
          <a:lstStyle/>
          <a:p>
            <a:pPr marL="342900" indent="-342900"/>
            <a:r>
              <a:rPr lang="en-AU" dirty="0" smtClean="0"/>
              <a:t>Article 18(3) of the </a:t>
            </a:r>
            <a:r>
              <a:rPr lang="en-AU" i="1" dirty="0" smtClean="0"/>
              <a:t>International Covenant on Civil and Political Rights 1966</a:t>
            </a:r>
            <a:r>
              <a:rPr lang="en-AU" dirty="0" smtClean="0"/>
              <a:t>: </a:t>
            </a:r>
          </a:p>
          <a:p>
            <a:pPr lvl="1" indent="0">
              <a:buNone/>
            </a:pPr>
            <a:r>
              <a:rPr lang="en-AU" dirty="0" smtClean="0"/>
              <a:t>‘[</a:t>
            </a:r>
            <a:r>
              <a:rPr lang="en-AU" dirty="0" smtClean="0"/>
              <a:t>f]</a:t>
            </a:r>
            <a:r>
              <a:rPr lang="en-AU" dirty="0" err="1" smtClean="0"/>
              <a:t>reedom</a:t>
            </a:r>
            <a:r>
              <a:rPr lang="en-AU" dirty="0" smtClean="0"/>
              <a:t> to manifest one's religion or beliefs may be subject only to such limitations as are prescribed by law and are necessary to protect public safety, order, health, or morals or the fundamental rights and freedoms of others.’ </a:t>
            </a:r>
          </a:p>
          <a:p>
            <a:pPr marL="342900" indent="-342900"/>
            <a:r>
              <a:rPr lang="en-AU" i="1" dirty="0" smtClean="0"/>
              <a:t>Declaration </a:t>
            </a:r>
            <a:r>
              <a:rPr lang="en-AU" i="1" dirty="0" smtClean="0"/>
              <a:t>on the Elimination of All Forms of Intolerance and of Discrimination Based on Religion or Belief </a:t>
            </a:r>
            <a:r>
              <a:rPr lang="en-AU" dirty="0" smtClean="0"/>
              <a:t>provides that the rights protected by Article 18 include the freedom ‘to establish and maintain appropriate charitable or humanitarian institutions’.</a:t>
            </a:r>
          </a:p>
          <a:p>
            <a:pPr marL="342900" indent="-342900"/>
            <a:r>
              <a:rPr lang="en-AU" i="1" dirty="0" smtClean="0"/>
              <a:t>Sister Immaculate Joseph and 80 Teaching Sisters of the Holy Cross of the Third Order of Saint Francis in </a:t>
            </a:r>
            <a:r>
              <a:rPr lang="en-AU" i="1" dirty="0" err="1" smtClean="0"/>
              <a:t>Menzingen</a:t>
            </a:r>
            <a:r>
              <a:rPr lang="en-AU" i="1" dirty="0" smtClean="0"/>
              <a:t> of Sri Lanka v. Sri Lanka</a:t>
            </a:r>
            <a:r>
              <a:rPr lang="en-AU" dirty="0" smtClean="0"/>
              <a:t>, Communication (2005)</a:t>
            </a:r>
          </a:p>
          <a:p>
            <a:pPr marL="342900" indent="-342900"/>
            <a:r>
              <a:rPr lang="en-AU" dirty="0" smtClean="0"/>
              <a:t>Complaints mechanism under ICCPR First Optional Protocol.</a:t>
            </a:r>
          </a:p>
          <a:p>
            <a:pPr indent="0">
              <a:buNone/>
            </a:pPr>
            <a:r>
              <a:rPr lang="en-AU" dirty="0" smtClean="0"/>
              <a:t> </a:t>
            </a:r>
          </a:p>
          <a:p>
            <a:pPr indent="0">
              <a:buNone/>
            </a:pPr>
            <a:endParaRPr lang="en-AU" dirty="0"/>
          </a:p>
        </p:txBody>
      </p:sp>
    </p:spTree>
    <p:extLst>
      <p:ext uri="{BB962C8B-B14F-4D97-AF65-F5344CB8AC3E}">
        <p14:creationId xmlns:p14="http://schemas.microsoft.com/office/powerpoint/2010/main" val="2244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European Court of Human Rights</a:t>
            </a:r>
            <a:endParaRPr lang="en-AU" dirty="0"/>
          </a:p>
        </p:txBody>
      </p:sp>
      <p:sp>
        <p:nvSpPr>
          <p:cNvPr id="3" name="Content Placeholder 2"/>
          <p:cNvSpPr>
            <a:spLocks noGrp="1"/>
          </p:cNvSpPr>
          <p:nvPr>
            <p:ph idx="1"/>
          </p:nvPr>
        </p:nvSpPr>
        <p:spPr/>
        <p:txBody>
          <a:bodyPr>
            <a:normAutofit/>
          </a:bodyPr>
          <a:lstStyle/>
          <a:p>
            <a:pPr marL="342900" indent="-342900"/>
            <a:r>
              <a:rPr lang="en-AU" dirty="0" smtClean="0"/>
              <a:t>Recognition of the importance of religious autonomy to democratic pluralism.</a:t>
            </a:r>
          </a:p>
          <a:p>
            <a:pPr marL="342900" indent="-342900"/>
            <a:r>
              <a:rPr lang="en-AU" dirty="0" smtClean="0"/>
              <a:t>No distinction between faith-based and religious bodies. </a:t>
            </a:r>
          </a:p>
          <a:p>
            <a:pPr marL="342900" indent="-342900"/>
            <a:r>
              <a:rPr lang="en-AU" dirty="0" smtClean="0"/>
              <a:t>Court has instead looked to the proximity between the applicant’s activity and the </a:t>
            </a:r>
            <a:r>
              <a:rPr lang="en-AU" dirty="0" err="1" smtClean="0"/>
              <a:t>proclamatory</a:t>
            </a:r>
            <a:r>
              <a:rPr lang="en-AU" dirty="0" smtClean="0"/>
              <a:t> mission of the religious body, examples being:</a:t>
            </a:r>
            <a:endParaRPr lang="en-AU" sz="1800" dirty="0" smtClean="0"/>
          </a:p>
          <a:p>
            <a:pPr lvl="3">
              <a:buFont typeface="+mj-lt"/>
              <a:buAutoNum type="arabicPeriod"/>
            </a:pPr>
            <a:r>
              <a:rPr lang="en-AU" i="1" u="sng" dirty="0" err="1" smtClean="0"/>
              <a:t>Rommelfanger</a:t>
            </a:r>
            <a:r>
              <a:rPr lang="en-AU" i="1" u="sng" dirty="0" smtClean="0"/>
              <a:t> v Germany</a:t>
            </a:r>
            <a:r>
              <a:rPr lang="en-AU" u="sng" dirty="0" smtClean="0"/>
              <a:t> (1989) - </a:t>
            </a:r>
            <a:r>
              <a:rPr lang="en-GB" u="sng" dirty="0" smtClean="0"/>
              <a:t>faith-based hospital &amp; abortion </a:t>
            </a:r>
          </a:p>
          <a:p>
            <a:pPr lvl="3">
              <a:buFont typeface="+mj-lt"/>
              <a:buAutoNum type="arabicPeriod"/>
            </a:pPr>
            <a:r>
              <a:rPr lang="en-AU" i="1" u="sng" dirty="0" smtClean="0"/>
              <a:t>Lombardi </a:t>
            </a:r>
            <a:r>
              <a:rPr lang="en-AU" i="1" u="sng" dirty="0" err="1" smtClean="0"/>
              <a:t>Vallauri</a:t>
            </a:r>
            <a:r>
              <a:rPr lang="en-AU" i="1" u="sng" dirty="0" smtClean="0"/>
              <a:t> v. Italy </a:t>
            </a:r>
            <a:r>
              <a:rPr lang="en-AU" u="sng" dirty="0" smtClean="0"/>
              <a:t>(2009) - faith-based university</a:t>
            </a:r>
          </a:p>
          <a:p>
            <a:pPr lvl="3">
              <a:buFont typeface="+mj-lt"/>
              <a:buAutoNum type="arabicPeriod"/>
            </a:pPr>
            <a:r>
              <a:rPr lang="en-AU" i="1" dirty="0" err="1" smtClean="0"/>
              <a:t>Obst</a:t>
            </a:r>
            <a:r>
              <a:rPr lang="en-AU" i="1" dirty="0" smtClean="0"/>
              <a:t> v Germany</a:t>
            </a:r>
            <a:r>
              <a:rPr lang="en-AU" dirty="0" smtClean="0"/>
              <a:t> (2010) - European public relations director within LDS</a:t>
            </a:r>
          </a:p>
          <a:p>
            <a:pPr lvl="3">
              <a:buFont typeface="+mj-lt"/>
              <a:buAutoNum type="arabicPeriod"/>
            </a:pPr>
            <a:r>
              <a:rPr lang="en-AU" i="1" dirty="0" err="1" smtClean="0"/>
              <a:t>Schüth</a:t>
            </a:r>
            <a:r>
              <a:rPr lang="en-AU" i="1" dirty="0" smtClean="0"/>
              <a:t> v. Germany</a:t>
            </a:r>
            <a:r>
              <a:rPr lang="en-AU" dirty="0" smtClean="0"/>
              <a:t> (2010) - Organist – relevance of alternatives</a:t>
            </a:r>
          </a:p>
          <a:p>
            <a:pPr lvl="3">
              <a:buFont typeface="+mj-lt"/>
              <a:buAutoNum type="arabicPeriod"/>
            </a:pPr>
            <a:r>
              <a:rPr lang="en-AU" i="1" u="sng" dirty="0" err="1" smtClean="0"/>
              <a:t>Siebenhaar</a:t>
            </a:r>
            <a:r>
              <a:rPr lang="en-AU" i="1" u="sng" dirty="0" smtClean="0"/>
              <a:t> v Germany</a:t>
            </a:r>
            <a:r>
              <a:rPr lang="en-AU" u="sng" dirty="0" smtClean="0"/>
              <a:t> (2011) – faith based child care centre.</a:t>
            </a:r>
          </a:p>
          <a:p>
            <a:endParaRPr lang="en-AU" dirty="0"/>
          </a:p>
        </p:txBody>
      </p:sp>
    </p:spTree>
    <p:extLst>
      <p:ext uri="{BB962C8B-B14F-4D97-AF65-F5344CB8AC3E}">
        <p14:creationId xmlns:p14="http://schemas.microsoft.com/office/powerpoint/2010/main" val="3453329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United States</a:t>
            </a:r>
            <a:endParaRPr lang="en-AU" dirty="0"/>
          </a:p>
        </p:txBody>
      </p:sp>
      <p:sp>
        <p:nvSpPr>
          <p:cNvPr id="3" name="Content Placeholder 2"/>
          <p:cNvSpPr>
            <a:spLocks noGrp="1"/>
          </p:cNvSpPr>
          <p:nvPr>
            <p:ph idx="1"/>
          </p:nvPr>
        </p:nvSpPr>
        <p:spPr/>
        <p:txBody>
          <a:bodyPr>
            <a:normAutofit lnSpcReduction="10000"/>
          </a:bodyPr>
          <a:lstStyle/>
          <a:p>
            <a:pPr marL="342900" indent="-342900"/>
            <a:r>
              <a:rPr lang="en-AU" dirty="0" smtClean="0"/>
              <a:t>Section 702 of Title VII of the United States </a:t>
            </a:r>
            <a:r>
              <a:rPr lang="en-AU" i="1" dirty="0" smtClean="0"/>
              <a:t>Civil Rights Act 1964</a:t>
            </a:r>
            <a:endParaRPr lang="en-AU" dirty="0" smtClean="0"/>
          </a:p>
          <a:p>
            <a:pPr marL="342900" indent="-342900"/>
            <a:r>
              <a:rPr lang="en-AU" dirty="0" smtClean="0"/>
              <a:t>The exemption originally only applied to the ‘religious activities’ of religious organisations, but was extended to all ‘activities’ in 1972</a:t>
            </a:r>
          </a:p>
          <a:p>
            <a:pPr marL="342900" indent="-342900"/>
            <a:r>
              <a:rPr lang="en-GB" i="1" dirty="0" smtClean="0"/>
              <a:t>Corporation of Presiding Bishop of the Church of Jesus Christ of Latter-day Saints v. Amos</a:t>
            </a:r>
            <a:r>
              <a:rPr lang="en-GB" dirty="0" smtClean="0"/>
              <a:t> (1987), per White J</a:t>
            </a:r>
            <a:r>
              <a:rPr lang="en-AU" dirty="0" smtClean="0"/>
              <a:t>:</a:t>
            </a:r>
          </a:p>
          <a:p>
            <a:pPr lvl="1" indent="0">
              <a:buNone/>
            </a:pPr>
            <a:r>
              <a:rPr lang="en-AU" dirty="0" smtClean="0"/>
              <a:t>‘it is a significant burden on a religious organization to require it, on pain of substantial liability, to predict which of its activities a secular court will consider religious. The line is hardly a bright one, and an organization might understandably be concerned that a judge would not understand its religious tenets and sense of mission. Fear of potential liability might affect the way an organization carried out what it understood to be its religious mission.’</a:t>
            </a:r>
          </a:p>
          <a:p>
            <a:pPr lvl="1" indent="0">
              <a:buNone/>
            </a:pPr>
            <a:r>
              <a:rPr lang="en-AU" dirty="0" smtClean="0"/>
              <a:t> </a:t>
            </a:r>
          </a:p>
          <a:p>
            <a:pPr indent="0">
              <a:buNone/>
            </a:pPr>
            <a:endParaRPr lang="en-AU" dirty="0" smtClean="0"/>
          </a:p>
          <a:p>
            <a:endParaRPr lang="en-AU" dirty="0"/>
          </a:p>
        </p:txBody>
      </p:sp>
    </p:spTree>
    <p:extLst>
      <p:ext uri="{BB962C8B-B14F-4D97-AF65-F5344CB8AC3E}">
        <p14:creationId xmlns:p14="http://schemas.microsoft.com/office/powerpoint/2010/main" val="2242616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United States</a:t>
            </a:r>
            <a:endParaRPr lang="en-AU" dirty="0"/>
          </a:p>
        </p:txBody>
      </p:sp>
      <p:sp>
        <p:nvSpPr>
          <p:cNvPr id="3" name="Content Placeholder 2"/>
          <p:cNvSpPr>
            <a:spLocks noGrp="1"/>
          </p:cNvSpPr>
          <p:nvPr>
            <p:ph idx="1"/>
          </p:nvPr>
        </p:nvSpPr>
        <p:spPr/>
        <p:txBody>
          <a:bodyPr/>
          <a:lstStyle/>
          <a:p>
            <a:pPr marL="342900" indent="-342900"/>
            <a:r>
              <a:rPr lang="en-AU" i="1" dirty="0" err="1"/>
              <a:t>LeBoon</a:t>
            </a:r>
            <a:r>
              <a:rPr lang="en-AU" i="1" dirty="0"/>
              <a:t> v Lancaster Jewish Community </a:t>
            </a:r>
            <a:r>
              <a:rPr lang="en-AU" i="1" dirty="0" err="1"/>
              <a:t>Center</a:t>
            </a:r>
            <a:r>
              <a:rPr lang="en-AU" i="1" dirty="0"/>
              <a:t> Association </a:t>
            </a:r>
            <a:r>
              <a:rPr lang="en-AU" dirty="0"/>
              <a:t>(2007)</a:t>
            </a:r>
          </a:p>
          <a:p>
            <a:pPr marL="342900" indent="-342900"/>
            <a:r>
              <a:rPr lang="en-AU" i="1" dirty="0"/>
              <a:t>Spencer v World Vision </a:t>
            </a:r>
            <a:r>
              <a:rPr lang="en-AU" dirty="0"/>
              <a:t>(2011)</a:t>
            </a:r>
            <a:r>
              <a:rPr lang="en-AU" i="1" dirty="0"/>
              <a:t>,</a:t>
            </a:r>
            <a:r>
              <a:rPr lang="en-AU" dirty="0"/>
              <a:t> per </a:t>
            </a:r>
            <a:r>
              <a:rPr lang="en-AU" dirty="0" err="1"/>
              <a:t>O’Scannlain</a:t>
            </a:r>
            <a:r>
              <a:rPr lang="en-AU" dirty="0"/>
              <a:t> J</a:t>
            </a:r>
            <a:r>
              <a:rPr lang="en-AU" i="1" dirty="0"/>
              <a:t>:</a:t>
            </a:r>
          </a:p>
          <a:p>
            <a:pPr lvl="1" indent="0">
              <a:buNone/>
            </a:pPr>
            <a:r>
              <a:rPr lang="en-AU" dirty="0"/>
              <a:t>If the government coerced staffing of religious institutions by persons who rejected or even were hostile to the religions the institutions were intended to advance, then the shield against discrimination would destroy the freedom of Americans to practice their religions…</a:t>
            </a:r>
          </a:p>
          <a:p>
            <a:pPr lvl="1" indent="0">
              <a:buNone/>
            </a:pPr>
            <a:r>
              <a:rPr lang="en-AU" dirty="0"/>
              <a:t>while providing humanitarian services may be a secular activity, for Christians, this type of activity is so motivated by their faith and part of their Christian identity that it must be considered a religious activity.</a:t>
            </a:r>
          </a:p>
        </p:txBody>
      </p:sp>
    </p:spTree>
    <p:extLst>
      <p:ext uri="{BB962C8B-B14F-4D97-AF65-F5344CB8AC3E}">
        <p14:creationId xmlns:p14="http://schemas.microsoft.com/office/powerpoint/2010/main" val="380948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United Kingdom</a:t>
            </a:r>
            <a:endParaRPr lang="en-AU" dirty="0"/>
          </a:p>
        </p:txBody>
      </p:sp>
      <p:sp>
        <p:nvSpPr>
          <p:cNvPr id="3" name="Content Placeholder 2"/>
          <p:cNvSpPr>
            <a:spLocks noGrp="1"/>
          </p:cNvSpPr>
          <p:nvPr>
            <p:ph idx="1"/>
          </p:nvPr>
        </p:nvSpPr>
        <p:spPr/>
        <p:txBody>
          <a:bodyPr>
            <a:normAutofit fontScale="92500" lnSpcReduction="10000"/>
          </a:bodyPr>
          <a:lstStyle/>
          <a:p>
            <a:pPr marL="342900" indent="-342900"/>
            <a:r>
              <a:rPr lang="en-AU" dirty="0" smtClean="0"/>
              <a:t>Genuine Occupational Requirement Test</a:t>
            </a:r>
          </a:p>
          <a:p>
            <a:pPr marL="342900" indent="-342900"/>
            <a:r>
              <a:rPr lang="en-AU" dirty="0" smtClean="0"/>
              <a:t>Ethos based organisations</a:t>
            </a:r>
          </a:p>
          <a:p>
            <a:pPr marL="342900" indent="-342900"/>
            <a:r>
              <a:rPr lang="en-AU" dirty="0" smtClean="0"/>
              <a:t>‘Organised religion’</a:t>
            </a:r>
          </a:p>
          <a:p>
            <a:pPr marL="342900" indent="-342900"/>
            <a:r>
              <a:rPr lang="en-AU" i="1" dirty="0" smtClean="0"/>
              <a:t>Sheridan v Prospects </a:t>
            </a:r>
            <a:r>
              <a:rPr lang="en-AU" dirty="0" smtClean="0"/>
              <a:t>(2006)</a:t>
            </a:r>
          </a:p>
          <a:p>
            <a:pPr lvl="1" indent="0">
              <a:buNone/>
            </a:pPr>
            <a:r>
              <a:rPr lang="en-AU" dirty="0" smtClean="0"/>
              <a:t>The Tribunal must reach some broad conclusions about the nature of the ethos.  That must be an objective assessment – it is not for Prospects to define for itself an ethos that does not accord with the reality on the ground.</a:t>
            </a:r>
          </a:p>
          <a:p>
            <a:pPr marL="342900" indent="-342900"/>
            <a:r>
              <a:rPr lang="en-AU" i="1" dirty="0" smtClean="0"/>
              <a:t>Muhammed v The Leprosy Mission </a:t>
            </a:r>
            <a:r>
              <a:rPr lang="en-AU" dirty="0" smtClean="0"/>
              <a:t>(2009)</a:t>
            </a:r>
          </a:p>
          <a:p>
            <a:pPr lvl="1" indent="0">
              <a:buNone/>
            </a:pPr>
            <a:r>
              <a:rPr lang="en-AU" dirty="0" smtClean="0"/>
              <a:t>It is clear to us that the Respondent’s Christian belief, and in particular belief in Jesus Christ and the power of Christian prayer to achieve its goals, is central to its work and activities.  The ethos based on the Christian religion permeates the Respondent’s work, and daily life and activities in the workplace.</a:t>
            </a:r>
          </a:p>
          <a:p>
            <a:pPr marL="342900" indent="-342900"/>
            <a:endParaRPr lang="en-AU" dirty="0" smtClean="0"/>
          </a:p>
          <a:p>
            <a:pPr indent="0">
              <a:buNone/>
            </a:pPr>
            <a:endParaRPr lang="en-AU" dirty="0"/>
          </a:p>
        </p:txBody>
      </p:sp>
    </p:spTree>
    <p:extLst>
      <p:ext uri="{BB962C8B-B14F-4D97-AF65-F5344CB8AC3E}">
        <p14:creationId xmlns:p14="http://schemas.microsoft.com/office/powerpoint/2010/main" val="20468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Australia</a:t>
            </a:r>
            <a:endParaRPr lang="en-AU" dirty="0"/>
          </a:p>
        </p:txBody>
      </p:sp>
      <p:sp>
        <p:nvSpPr>
          <p:cNvPr id="3" name="Content Placeholder 2"/>
          <p:cNvSpPr>
            <a:spLocks noGrp="1"/>
          </p:cNvSpPr>
          <p:nvPr>
            <p:ph idx="1"/>
          </p:nvPr>
        </p:nvSpPr>
        <p:spPr>
          <a:xfrm>
            <a:off x="838200" y="1825625"/>
            <a:ext cx="10515600" cy="4752728"/>
          </a:xfrm>
        </p:spPr>
        <p:txBody>
          <a:bodyPr>
            <a:normAutofit lnSpcReduction="10000"/>
          </a:bodyPr>
          <a:lstStyle/>
          <a:p>
            <a:pPr marL="342900" indent="-342900"/>
            <a:r>
              <a:rPr lang="en-AU" i="1" dirty="0"/>
              <a:t>Presbyterian Church (New South Wales) Property Trust v Ryde Municipal Council </a:t>
            </a:r>
            <a:r>
              <a:rPr lang="en-AU" dirty="0"/>
              <a:t>(1976) </a:t>
            </a:r>
            <a:endParaRPr lang="en-AU" dirty="0" smtClean="0"/>
          </a:p>
          <a:p>
            <a:pPr marL="342900" indent="-342900"/>
            <a:r>
              <a:rPr lang="en-AU" i="1" dirty="0" smtClean="0"/>
              <a:t>Walsh v St Vincent de Paul Society Queensland (No.2) </a:t>
            </a:r>
            <a:r>
              <a:rPr lang="en-AU" dirty="0" smtClean="0"/>
              <a:t>(2008) QADT</a:t>
            </a:r>
          </a:p>
          <a:p>
            <a:pPr marL="342900" indent="-342900"/>
            <a:r>
              <a:rPr lang="en-AU" i="1" dirty="0" smtClean="0"/>
              <a:t>OV &amp; OW v Members of the Board of the Wesley Mission Council </a:t>
            </a:r>
            <a:r>
              <a:rPr lang="en-AU" dirty="0" smtClean="0"/>
              <a:t>(2010) NSWCA</a:t>
            </a:r>
          </a:p>
          <a:p>
            <a:pPr marL="342900" indent="-342900"/>
            <a:r>
              <a:rPr lang="en-GB" i="1" dirty="0" smtClean="0"/>
              <a:t>Christian Youth Camps v </a:t>
            </a:r>
            <a:r>
              <a:rPr lang="en-GB" i="1" dirty="0" err="1" smtClean="0"/>
              <a:t>Cobaw</a:t>
            </a:r>
            <a:r>
              <a:rPr lang="en-GB" i="1" dirty="0" smtClean="0"/>
              <a:t> Community Health Services Ltd</a:t>
            </a:r>
            <a:r>
              <a:rPr lang="en-AU" dirty="0" smtClean="0"/>
              <a:t> (2014) VCA:</a:t>
            </a:r>
          </a:p>
          <a:p>
            <a:pPr marL="800100" lvl="1" indent="-342900"/>
            <a:r>
              <a:rPr lang="en-GB" dirty="0" smtClean="0"/>
              <a:t>230 … </a:t>
            </a:r>
            <a:r>
              <a:rPr lang="en-GB" dirty="0"/>
              <a:t>I turn to consider the scope of the phrase ‘body established for religious purposes’. As a matter of ordinary language, if a body is to satisfy this statutory description it must be able to be said of each of its purposes, or at least of its purposes taken as a whole, that they are religious purposes. In other words, the purpose(s) must have an essentially religious character. </a:t>
            </a:r>
            <a:endParaRPr lang="en-AU" dirty="0" smtClean="0"/>
          </a:p>
          <a:p>
            <a:pPr marL="342900" indent="-342900"/>
            <a:r>
              <a:rPr lang="en-AU" dirty="0" smtClean="0"/>
              <a:t>ACNC Commissioner’s Statement on PBIs:</a:t>
            </a:r>
          </a:p>
          <a:p>
            <a:pPr lvl="1" indent="0">
              <a:buNone/>
            </a:pPr>
            <a:r>
              <a:rPr lang="en-AU" dirty="0" smtClean="0"/>
              <a:t>if an entity’s main purpose is advancing religion it will not be eligible to be registered as a PBI. However if the entity is motivated by religious faith and its main purpose is benevolent, it may still be eligible.</a:t>
            </a:r>
            <a:r>
              <a:rPr lang="en-AU" i="1" dirty="0" smtClean="0"/>
              <a:t> </a:t>
            </a:r>
            <a:endParaRPr lang="en-AU" dirty="0" smtClean="0"/>
          </a:p>
        </p:txBody>
      </p:sp>
    </p:spTree>
    <p:extLst>
      <p:ext uri="{BB962C8B-B14F-4D97-AF65-F5344CB8AC3E}">
        <p14:creationId xmlns:p14="http://schemas.microsoft.com/office/powerpoint/2010/main" val="122277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1639"/>
            <a:ext cx="10515600" cy="5715324"/>
          </a:xfrm>
        </p:spPr>
        <p:txBody>
          <a:bodyPr>
            <a:normAutofit/>
          </a:bodyPr>
          <a:lstStyle/>
          <a:p>
            <a:pPr marL="342900" indent="-342900"/>
            <a:r>
              <a:rPr lang="en-AU" i="1" dirty="0"/>
              <a:t>Roman Catholic Archbishop of Melbourne v Lawlor </a:t>
            </a:r>
            <a:r>
              <a:rPr lang="en-AU" dirty="0"/>
              <a:t>(1934), HCA per Dixon J</a:t>
            </a:r>
            <a:r>
              <a:rPr lang="en-AU" dirty="0" smtClean="0"/>
              <a:t>:</a:t>
            </a:r>
            <a:endParaRPr lang="en-GB" dirty="0"/>
          </a:p>
          <a:p>
            <a:pPr marL="800100" lvl="2" indent="0">
              <a:buNone/>
            </a:pPr>
            <a:r>
              <a:rPr lang="en-GB" sz="2000" b="1" i="1" dirty="0" smtClean="0"/>
              <a:t>In </a:t>
            </a:r>
            <a:r>
              <a:rPr lang="en-GB" sz="2000" b="1" i="1" dirty="0"/>
              <a:t>order to be charitable the purposes themselves must be religious; it is not enough that an activity or pursuit in itself secular is actuated or inspired by a religious motive or injunction</a:t>
            </a:r>
            <a:r>
              <a:rPr lang="en-GB" sz="2000" b="1" dirty="0"/>
              <a:t>:</a:t>
            </a:r>
            <a:r>
              <a:rPr lang="en-GB" sz="2000" dirty="0"/>
              <a:t> the purpose must involve the spread or strengthening of spiritual teaching within a wide sense, the maintenance of the doctrines upon which it rests, the observances that promote and manifest it. The purpose may be executed by gifts for the support aid or relief of clergy and ministers or teachers of religion, the performance of whose duties will tend to the spiritual advantage of others by instruction and edification; by gifts for ecclesiastical buildings, furnishings, ornaments and the like; by gifts to provide for religious services for sermons, for music for choristers and organists, and so forth; </a:t>
            </a:r>
            <a:r>
              <a:rPr lang="en-GB" sz="2000" b="1" dirty="0"/>
              <a:t>by gifts to religious bodies, orders or societies, if they have in view the welfare of others</a:t>
            </a:r>
            <a:r>
              <a:rPr lang="en-GB" sz="2000" dirty="0"/>
              <a:t>. A gift made for any particular means of propagating a faith or a religious belief is charitable; moreover a disposition is valid which in general terms devotes property to religious purposes or objects. </a:t>
            </a:r>
            <a:r>
              <a:rPr lang="en-GB" sz="2000" b="1" i="1" dirty="0"/>
              <a:t>But, whether defined widely or narrowly, the purposes must be directly and immediately religious</a:t>
            </a:r>
            <a:r>
              <a:rPr lang="en-GB" sz="2000" i="1" dirty="0" smtClean="0"/>
              <a:t>.</a:t>
            </a:r>
            <a:endParaRPr lang="en-GB" sz="2000" dirty="0" smtClean="0"/>
          </a:p>
          <a:p>
            <a:pPr marL="342900" indent="-342900"/>
            <a:endParaRPr lang="en-AU" dirty="0"/>
          </a:p>
        </p:txBody>
      </p:sp>
    </p:spTree>
    <p:extLst>
      <p:ext uri="{BB962C8B-B14F-4D97-AF65-F5344CB8AC3E}">
        <p14:creationId xmlns:p14="http://schemas.microsoft.com/office/powerpoint/2010/main" val="1031571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29</TotalTime>
  <Words>1055</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Faith Based Charities qua Religious Charities</vt:lpstr>
      <vt:lpstr>ICCPR Jurisprudence</vt:lpstr>
      <vt:lpstr>European Court of Human Rights</vt:lpstr>
      <vt:lpstr>United States</vt:lpstr>
      <vt:lpstr>United States</vt:lpstr>
      <vt:lpstr>United Kingdom</vt:lpstr>
      <vt:lpstr>Australia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Based Charities</dc:title>
  <dc:creator>Author</dc:creator>
  <cp:lastModifiedBy>Author</cp:lastModifiedBy>
  <cp:revision>7</cp:revision>
  <dcterms:created xsi:type="dcterms:W3CDTF">2019-07-31T06:14:12Z</dcterms:created>
  <dcterms:modified xsi:type="dcterms:W3CDTF">2019-07-31T23:36:08Z</dcterms:modified>
</cp:coreProperties>
</file>